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1C92D-C454-4B36-A7CC-A5252F046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759C21-3198-481B-8DDE-3F39286F3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F6909-F5B9-41DF-A1CF-8C49FD2EB6A1}" type="datetimeFigureOut">
              <a:rPr lang="en-GB" smtClean="0"/>
              <a:t>05/12/2022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F48CEF-7C95-4CFF-A812-3340963EA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4599AA-60D0-4C24-8253-F4F72250A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4CB1-6C19-47CC-83E5-596967EF5D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037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228DED-021E-4D85-BC9E-CDAA271EF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2AA1BE-EA86-4929-AC57-9D9CA5075B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4BCE6B-E3B8-4889-9A61-2548B725B3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F6909-F5B9-41DF-A1CF-8C49FD2EB6A1}" type="datetimeFigureOut">
              <a:rPr lang="en-GB" smtClean="0"/>
              <a:t>05/12/2022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39D48-0579-490A-87DA-DF29D57737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4FE7F-0FE7-477D-81D4-0D46AE5E0F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14CB1-6C19-47CC-83E5-596967EF5D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3DD5A06-216D-46B7-B5D6-85C59D214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Understanding the </a:t>
            </a:r>
            <a:br>
              <a:rPr lang="en-GB"/>
            </a:br>
            <a:r>
              <a:rPr lang="en-GB"/>
              <a:t>central role of the epithelium </a:t>
            </a:r>
            <a:br>
              <a:rPr lang="en-GB"/>
            </a:br>
            <a:r>
              <a:rPr lang="en-GB"/>
              <a:t>in severe asthma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D717BB-F649-452A-A4F5-DD4806E110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852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547BE50-1FDE-46C2-98F1-54C1F6B65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inflammatory pathways are thought to underpin the </a:t>
            </a:r>
            <a:br>
              <a:rPr lang="en-US"/>
            </a:br>
            <a:r>
              <a:rPr lang="en-US"/>
              <a:t>complexity and heterogeneity of inflammation in severe asthma 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FFEEBB-1C58-4685-B95D-5D36152FA7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545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5D51CC0-442D-4505-8FAC-D17CD2D24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Role of the epithelium in asthma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C01686-22C3-4233-A0A2-A505F7DB4E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514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04F0D03-8414-40CE-BCF0-98747750E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airway epithelium is a first point of contact for </a:t>
            </a:r>
            <a:br>
              <a:rPr lang="en-GB"/>
            </a:br>
            <a:r>
              <a:rPr lang="en-GB"/>
              <a:t>environmental exposures</a:t>
            </a:r>
            <a:r>
              <a:rPr lang="en-GB" baseline="30000"/>
              <a:t>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F48A13-7B09-4643-853F-8ABC93D9CE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468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E9C956F-30A0-42E6-9488-8B97D388A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airway epithelium structure is significantly altered in </a:t>
            </a:r>
            <a:br>
              <a:rPr lang="en-GB"/>
            </a:br>
            <a:r>
              <a:rPr lang="en-GB"/>
              <a:t>severe asthma</a:t>
            </a:r>
            <a:r>
              <a:rPr lang="en-GB" baseline="30000"/>
              <a:t>1–4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5D9FFF-E19D-45EA-B867-1E8E77769D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658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B52AF58-EDBD-4675-9B4D-252F91938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Environmental exposures trigger airway inflammation at </a:t>
            </a:r>
            <a:br>
              <a:rPr lang="en-GB"/>
            </a:br>
            <a:r>
              <a:rPr lang="en-GB"/>
              <a:t>the epithelium</a:t>
            </a:r>
            <a:r>
              <a:rPr lang="en-GB" baseline="30000"/>
              <a:t>1–4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DBF8B2-64A1-49B1-A15A-C09D0754A6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62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ACCF0AC-1E4F-406E-BD64-90A8BEACD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Asthma can be triggered by a variety of environmental </a:t>
            </a:r>
            <a:br>
              <a:rPr lang="en-US"/>
            </a:br>
            <a:r>
              <a:rPr lang="en-US"/>
              <a:t>exposures</a:t>
            </a:r>
            <a:endParaRPr lang="en-US" baseline="30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9A0534-3B97-4624-85B1-5F4760FACD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587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547976C-42D0-4681-955C-8F44AE291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Epithelial cytokines and the inflammatory cascade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F91CCC-37F8-4F68-AFC5-0A370BE9AD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797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DC44F77-5698-4B94-8DA8-6662E1139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Environmental exposures act on the epithelium to </a:t>
            </a:r>
            <a:br>
              <a:rPr lang="en-US"/>
            </a:br>
            <a:r>
              <a:rPr lang="en-US"/>
              <a:t>trigger release of epithelial cytokines, which drive </a:t>
            </a:r>
            <a:br>
              <a:rPr lang="en-US"/>
            </a:br>
            <a:r>
              <a:rPr lang="en-US"/>
              <a:t>downstream responses</a:t>
            </a:r>
            <a:r>
              <a:rPr lang="en-US" baseline="30000"/>
              <a:t>1,2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E29F1B-0BAC-49C1-A5D9-6E778A7410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207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8C6E12A-B1C6-452A-BB73-039ECE7A5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300" noProof="0"/>
              <a:t>Epithelial cytokines are thought to drive allergic and eosinophilic </a:t>
            </a:r>
            <a:br>
              <a:rPr lang="en-US" sz="2300" noProof="0"/>
            </a:br>
            <a:r>
              <a:rPr lang="en-US" sz="2300" noProof="0"/>
              <a:t>inflammation and T2-independent effects from the top of the cascade</a:t>
            </a:r>
            <a:endParaRPr lang="en-US" sz="2300" baseline="30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E2EAFD-7623-4B9F-AC42-F1D9A35414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132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C51594D-38ED-49A3-B368-BF4D7E12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IL-33, TSLP and IL-25 are key epithelial cytokines that target a variety of immune and non-immune cells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FF33A9-5702-48C4-8EA9-3E523B3CAA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129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AF2E365-0D20-4727-A848-B5BCE95A3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Contents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B19428-10F9-47A5-9549-C76349E24B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5477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53ED0C3-DC1E-4FED-A142-B6E37DCFF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IL-33, TSLP and IL-25 have various downstream effects </a:t>
            </a:r>
            <a:br>
              <a:rPr lang="en-GB"/>
            </a:br>
            <a:r>
              <a:rPr lang="en-GB"/>
              <a:t>in asthma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7FDA2C-C141-41C3-B912-480A86A5F2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503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B37C4DD-8190-4EBB-91FE-F0874FB97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clinical features of asthma are associated with </a:t>
            </a:r>
            <a:br>
              <a:rPr lang="en-US"/>
            </a:br>
            <a:r>
              <a:rPr lang="en-US"/>
              <a:t>epithelial cytokines</a:t>
            </a:r>
            <a:r>
              <a:rPr lang="en-US" baseline="30000"/>
              <a:t>1–9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1C878F-87D5-4626-A963-B48972E1DF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8151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E7E100A-B791-4B2F-BCFC-644548BB7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Airway epithelial cytokine expression increases with disease </a:t>
            </a:r>
            <a:br>
              <a:rPr lang="en-US"/>
            </a:br>
            <a:r>
              <a:rPr lang="en-US"/>
              <a:t>severity in patients with asthma</a:t>
            </a:r>
            <a:r>
              <a:rPr lang="en-US" baseline="30000"/>
              <a:t>1,2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82B356-4B21-4790-B6E0-9DCACDA280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6391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3CB0DEC-9DA6-499B-ACD7-A27838F17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Airway epithelial cytokine expression correlates with reduced </a:t>
            </a:r>
            <a:br>
              <a:rPr lang="en-US"/>
            </a:br>
            <a:r>
              <a:rPr lang="en-US"/>
              <a:t>lung function in patients with asthma</a:t>
            </a:r>
            <a:endParaRPr lang="en-GB" baseline="30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0FEDC6-2D9A-4B2B-AB77-A725004B93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0427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69165F2-61B0-48DA-81B4-BE7C3DD8A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TSLP may contribute to airway remodelling in patients</a:t>
            </a:r>
            <a:br>
              <a:rPr lang="en-US"/>
            </a:br>
            <a:r>
              <a:rPr lang="en-US"/>
              <a:t>with asthma</a:t>
            </a:r>
            <a:r>
              <a:rPr lang="en-US" baseline="30000"/>
              <a:t>1,2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8E6E8E-F853-4E9C-A939-08D2066C26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617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3826851-84FB-4FA1-96C0-B4F4BFADC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IL-33 and IL-25 may promote airway remodelling in patients </a:t>
            </a:r>
            <a:br>
              <a:rPr lang="en-GB"/>
            </a:br>
            <a:r>
              <a:rPr lang="en-GB"/>
              <a:t>with asthma</a:t>
            </a:r>
            <a:r>
              <a:rPr lang="en-GB" baseline="30000"/>
              <a:t>1–4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4221C6-F8EB-4DD3-AFBC-D6B9AF259A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0695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8C865BA-958C-492D-93B6-A61EFA909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epithelial cytokines may be associated with corticosteroid </a:t>
            </a:r>
            <a:br>
              <a:rPr lang="en-US"/>
            </a:br>
            <a:r>
              <a:rPr lang="en-US"/>
              <a:t>resistance in patients with asthma</a:t>
            </a:r>
            <a:r>
              <a:rPr lang="en-US" baseline="30000"/>
              <a:t>1–4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5A14D9-C921-4500-A05F-BCFD2735DC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5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FD964DC-3FB5-4EB6-8BE1-74AE7C5B7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Epithelial cytokine release following viral infection drives T2 </a:t>
            </a:r>
            <a:br>
              <a:rPr lang="en-GB"/>
            </a:br>
            <a:r>
              <a:rPr lang="en-GB"/>
              <a:t>response in patients with asthma</a:t>
            </a:r>
            <a:r>
              <a:rPr lang="en-GB" baseline="30000"/>
              <a:t>1,2</a:t>
            </a:r>
            <a:endParaRPr lang="en-US" baseline="30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807686-6460-4024-83B4-89C2ECC425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43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587E32-420B-4D3C-8B8D-A4A52AA19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Airway hyperresponsiveness and remodelling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9FA749-917F-40A8-BC81-6699D52810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228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02BA4DF-09CF-4003-B0DD-5F2C4D414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Airway hyperresponsiveness: a cardinal feature of asthma* 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798727-DBE8-4599-8C94-C1A47F301D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484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79E6964-5565-48D7-A00D-A04DCE24A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Unmet needs in severe asthma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411876-EF03-4C9E-A690-ECD2C0859F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7115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6D4B0AF-874E-4362-B7B1-801570D4C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Airway inflammation and hyperresponsiveness are </a:t>
            </a:r>
            <a:br>
              <a:rPr lang="en-GB"/>
            </a:br>
            <a:r>
              <a:rPr lang="en-GB"/>
              <a:t>two key hallmarks of asthma</a:t>
            </a:r>
            <a:r>
              <a:rPr lang="en-GB" baseline="30000"/>
              <a:t>1–3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BF06CD-BDC4-49C3-80AB-5321C214C5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9334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4B944ED-B557-46B9-8922-F26BA0A29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factors contribute to AHR: airway inflammation 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CC436F-4D38-4756-9CD5-39B24F331B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1988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CAAEDED-BE19-49A4-8337-14B3EF4C8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Airway remodelling in asthma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5DC218-BCC4-4F1C-A827-F205DA0728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6255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80F45DD-CB59-4759-A60A-95840F4A5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factors contribute to AHR: airway remodelling and </a:t>
            </a:r>
            <a:br>
              <a:rPr lang="en-US"/>
            </a:br>
            <a:r>
              <a:rPr lang="en-US"/>
              <a:t>structural changes 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3318A0-ABA8-44CC-A852-CBC4D8F1ED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7394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AAC9EDE-66AA-44CA-88AB-1A6BEDC74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57CE52-2E02-46DC-B00E-5A1BB93BBD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302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91FB809-9A48-459B-827C-E8EBD662A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500"/>
              <a:t>Many patients with severe asthma have uncontrolled disease</a:t>
            </a:r>
            <a:r>
              <a:rPr lang="en-GB" sz="2500" baseline="30000"/>
              <a:t>1 </a:t>
            </a:r>
            <a:endParaRPr lang="en-US" sz="2500" baseline="30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864121-476E-4BDB-B191-3C9436B31E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880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9D45E39-B9DC-4A8A-8F3E-C1185EDEB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Despite recent advances in diagnosis and management, </a:t>
            </a:r>
            <a:br>
              <a:rPr lang="en-US"/>
            </a:br>
            <a:r>
              <a:rPr lang="en-US"/>
              <a:t>an unmet need persists for patients with severe asthma</a:t>
            </a:r>
            <a:r>
              <a:rPr lang="en-US" baseline="30000"/>
              <a:t>1–4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7758F7-6011-470C-A18E-531BA3FC8F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440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BB1943E-DD46-485C-9651-3C287867F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 patients with severe asthma, oral corticosteroid use is associated with the increased risk of adverse events</a:t>
            </a:r>
            <a:r>
              <a:rPr lang="en-GB" baseline="30000"/>
              <a:t>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62EAC1-DBB6-4B10-BFC5-81C19B0819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644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4707C3C-89D9-423F-979D-293B82231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Complexity of severe asthma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01B50C-8F60-402D-AEE2-87F1C38BB9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21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1397792-DFBD-43CB-AC4F-A75B9A82D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Managing asthma is challenging because airway inflammation </a:t>
            </a:r>
            <a:br>
              <a:rPr lang="en-GB"/>
            </a:br>
            <a:r>
              <a:rPr lang="en-GB"/>
              <a:t>is complex, heterogeneous and dynamic</a:t>
            </a:r>
            <a:r>
              <a:rPr lang="en-GB" baseline="30000"/>
              <a:t>1–3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BB9CFF-6FCF-4B55-B328-3CFEF10994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630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C277E11-A54B-4418-9499-F75D5E667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Patients with asthma can have multiple drivers of </a:t>
            </a:r>
            <a:br>
              <a:rPr lang="en-GB"/>
            </a:br>
            <a:r>
              <a:rPr lang="en-GB"/>
              <a:t>airway inflammation</a:t>
            </a:r>
            <a:r>
              <a:rPr lang="en-GB" baseline="30000"/>
              <a:t>1–4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3254B4-DE1A-4828-A484-1A75A88FE9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1869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6E304E6C9847448629359ADD98C8B4" ma:contentTypeVersion="16" ma:contentTypeDescription="Create a new document." ma:contentTypeScope="" ma:versionID="72b4867800b97237171ba2547ef7d8d0">
  <xsd:schema xmlns:xsd="http://www.w3.org/2001/XMLSchema" xmlns:xs="http://www.w3.org/2001/XMLSchema" xmlns:p="http://schemas.microsoft.com/office/2006/metadata/properties" xmlns:ns2="44a56295-c29e-4898-8136-a54736c65b82" xmlns:ns3="82d58f64-ac48-4d4d-892d-553fd5842fa2" xmlns:ns4="0045b12c-ac5e-48dd-9a19-1f18f2481997" targetNamespace="http://schemas.microsoft.com/office/2006/metadata/properties" ma:root="true" ma:fieldsID="4ca59a8ffb79186311e69902d6961c1f" ns2:_="" ns3:_="" ns4:_="">
    <xsd:import namespace="44a56295-c29e-4898-8136-a54736c65b82"/>
    <xsd:import namespace="82d58f64-ac48-4d4d-892d-553fd5842fa2"/>
    <xsd:import namespace="0045b12c-ac5e-48dd-9a19-1f18f2481997"/>
    <xsd:element name="properties">
      <xsd:complexType>
        <xsd:sequence>
          <xsd:element name="documentManagement">
            <xsd:complexType>
              <xsd:all>
                <xsd:element ref="ns2:Descriptions" minOccurs="0"/>
                <xsd:element ref="ns2:Keywor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4:SharedWithUsers" minOccurs="0"/>
                <xsd:element ref="ns4:SharedWithDetails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a56295-c29e-4898-8136-a54736c65b82" elementFormDefault="qualified">
    <xsd:import namespace="http://schemas.microsoft.com/office/2006/documentManagement/types"/>
    <xsd:import namespace="http://schemas.microsoft.com/office/infopath/2007/PartnerControls"/>
    <xsd:element name="Descriptions" ma:index="8" nillable="true" ma:displayName="Descriptions" ma:description="Describe your document to make it appear at the top of search results" ma:internalName="Descriptions">
      <xsd:simpleType>
        <xsd:restriction base="dms:Note">
          <xsd:maxLength value="255"/>
        </xsd:restriction>
      </xsd:simpleType>
    </xsd:element>
    <xsd:element name="Keyword" ma:index="9" nillable="true" ma:displayName="Keyword" ma:description="Enter list of terms separated by semi-colon(;)" ma:internalName="Keyword">
      <xsd:simpleType>
        <xsd:restriction base="dms:Text">
          <xsd:maxLength value="255"/>
        </xsd:restriction>
      </xsd:simpleType>
    </xsd:element>
    <xsd:element name="TaxCatchAll" ma:index="25" nillable="true" ma:displayName="Taxonomy Catch All Column" ma:hidden="true" ma:list="{6d8e7a40-2093-412d-b2c7-963d2af015cc}" ma:internalName="TaxCatchAll" ma:showField="CatchAllData" ma:web="0045b12c-ac5e-48dd-9a19-1f18f24819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d58f64-ac48-4d4d-892d-553fd5842f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1ee89e71-04cd-405e-9ca3-99e020c169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45b12c-ac5e-48dd-9a19-1f18f2481997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1ee89e71-04cd-405e-9ca3-99e020c1694d" ContentTypeId="0x0101" PreviousValue="false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eyword xmlns="44a56295-c29e-4898-8136-a54736c65b82" xsi:nil="true"/>
    <TaxCatchAll xmlns="44a56295-c29e-4898-8136-a54736c65b82" xsi:nil="true"/>
    <Descriptions xmlns="44a56295-c29e-4898-8136-a54736c65b82" xsi:nil="true"/>
    <lcf76f155ced4ddcb4097134ff3c332f xmlns="82d58f64-ac48-4d4d-892d-553fd5842fa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4B03D46-577C-488D-9304-5D8C55BA346D}"/>
</file>

<file path=customXml/itemProps2.xml><?xml version="1.0" encoding="utf-8"?>
<ds:datastoreItem xmlns:ds="http://schemas.openxmlformats.org/officeDocument/2006/customXml" ds:itemID="{149DB3C0-1231-4E3E-8F9C-A5A97A4B2CC3}"/>
</file>

<file path=customXml/itemProps3.xml><?xml version="1.0" encoding="utf-8"?>
<ds:datastoreItem xmlns:ds="http://schemas.openxmlformats.org/officeDocument/2006/customXml" ds:itemID="{E13384B8-4E06-4459-9B1C-CE4CBF7E3492}"/>
</file>

<file path=customXml/itemProps4.xml><?xml version="1.0" encoding="utf-8"?>
<ds:datastoreItem xmlns:ds="http://schemas.openxmlformats.org/officeDocument/2006/customXml" ds:itemID="{BFBE2FEA-F2D2-4D1B-844A-AD3CA0B9546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371</Words>
  <Application>Microsoft Office PowerPoint</Application>
  <PresentationFormat>Widescreen</PresentationFormat>
  <Paragraphs>34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Understanding the  central role of the epithelium  in severe asthma</vt:lpstr>
      <vt:lpstr>Contents</vt:lpstr>
      <vt:lpstr>Unmet needs in severe asthma</vt:lpstr>
      <vt:lpstr>Many patients with severe asthma have uncontrolled disease1 </vt:lpstr>
      <vt:lpstr>Despite recent advances in diagnosis and management,  an unmet need persists for patients with severe asthma1–4</vt:lpstr>
      <vt:lpstr>In patients with severe asthma, oral corticosteroid use is associated with the increased risk of adverse events1</vt:lpstr>
      <vt:lpstr>Complexity of severe asthma</vt:lpstr>
      <vt:lpstr>Managing asthma is challenging because airway inflammation  is complex, heterogeneous and dynamic1–3</vt:lpstr>
      <vt:lpstr>Patients with asthma can have multiple drivers of  airway inflammation1–4</vt:lpstr>
      <vt:lpstr>Multiple inflammatory pathways are thought to underpin the  complexity and heterogeneity of inflammation in severe asthma </vt:lpstr>
      <vt:lpstr>Role of the epithelium in asthma</vt:lpstr>
      <vt:lpstr>The airway epithelium is a first point of contact for  environmental exposures1</vt:lpstr>
      <vt:lpstr>The airway epithelium structure is significantly altered in  severe asthma1–4</vt:lpstr>
      <vt:lpstr>Environmental exposures trigger airway inflammation at  the epithelium1–4</vt:lpstr>
      <vt:lpstr>Asthma can be triggered by a variety of environmental  exposures</vt:lpstr>
      <vt:lpstr>Epithelial cytokines and the inflammatory cascade</vt:lpstr>
      <vt:lpstr>Environmental exposures act on the epithelium to  trigger release of epithelial cytokines, which drive  downstream responses1,2</vt:lpstr>
      <vt:lpstr>Epithelial cytokines are thought to drive allergic and eosinophilic  inflammation and T2-independent effects from the top of the cascade</vt:lpstr>
      <vt:lpstr>IL-33, TSLP and IL-25 are key epithelial cytokines that target a variety of immune and non-immune cells</vt:lpstr>
      <vt:lpstr>IL-33, TSLP and IL-25 have various downstream effects  in asthma</vt:lpstr>
      <vt:lpstr>Multiple clinical features of asthma are associated with  epithelial cytokines1–9</vt:lpstr>
      <vt:lpstr>Airway epithelial cytokine expression increases with disease  severity in patients with asthma1,2</vt:lpstr>
      <vt:lpstr>Airway epithelial cytokine expression correlates with reduced  lung function in patients with asthma</vt:lpstr>
      <vt:lpstr>TSLP may contribute to airway remodelling in patients with asthma1,2 </vt:lpstr>
      <vt:lpstr>IL-33 and IL-25 may promote airway remodelling in patients  with asthma1–4</vt:lpstr>
      <vt:lpstr>Some epithelial cytokines may be associated with corticosteroid  resistance in patients with asthma1–4</vt:lpstr>
      <vt:lpstr>Epithelial cytokine release following viral infection drives T2  response in patients with asthma1,2</vt:lpstr>
      <vt:lpstr>Airway hyperresponsiveness and remodelling</vt:lpstr>
      <vt:lpstr>Airway hyperresponsiveness: a cardinal feature of asthma* </vt:lpstr>
      <vt:lpstr>Airway inflammation and hyperresponsiveness are  two key hallmarks of asthma1–3</vt:lpstr>
      <vt:lpstr>Multiple factors contribute to AHR: airway inflammation </vt:lpstr>
      <vt:lpstr>Airway remodelling in asthma</vt:lpstr>
      <vt:lpstr>Multiple factors contribute to AHR: airway remodelling and  structural changes 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the  central role of the epithelium  in severe asthma</dc:title>
  <dc:creator>Honor Morris</dc:creator>
  <cp:lastModifiedBy>Honor Morris</cp:lastModifiedBy>
  <cp:revision>1</cp:revision>
  <dcterms:created xsi:type="dcterms:W3CDTF">2022-12-05T14:51:43Z</dcterms:created>
  <dcterms:modified xsi:type="dcterms:W3CDTF">2022-12-05T14:51:43Z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0x0101008C6E304E6C9847448629359ADD98C8B4</vt:lpwstr>
  </property>
</Properties>
</file>